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  <p:sldMasterId id="2147483695" r:id="rId2"/>
  </p:sldMasterIdLst>
  <p:notesMasterIdLst>
    <p:notesMasterId r:id="rId14"/>
  </p:notesMasterIdLst>
  <p:sldIdLst>
    <p:sldId id="265" r:id="rId3"/>
    <p:sldId id="256" r:id="rId4"/>
    <p:sldId id="260" r:id="rId5"/>
    <p:sldId id="258" r:id="rId6"/>
    <p:sldId id="269" r:id="rId7"/>
    <p:sldId id="267" r:id="rId8"/>
    <p:sldId id="268" r:id="rId9"/>
    <p:sldId id="270" r:id="rId10"/>
    <p:sldId id="271" r:id="rId11"/>
    <p:sldId id="272" r:id="rId12"/>
    <p:sldId id="266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A984"/>
    <a:srgbClr val="67562B"/>
    <a:srgbClr val="A28744"/>
    <a:srgbClr val="57320D"/>
    <a:srgbClr val="9A4D00"/>
    <a:srgbClr val="A86018"/>
    <a:srgbClr val="CC66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4" autoAdjust="0"/>
    <p:restoredTop sz="94660"/>
  </p:normalViewPr>
  <p:slideViewPr>
    <p:cSldViewPr>
      <p:cViewPr>
        <p:scale>
          <a:sx n="73" d="100"/>
          <a:sy n="73" d="100"/>
        </p:scale>
        <p:origin x="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935624D-7D87-4A66-A74D-32E592CE87AB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1203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0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1218" name="Rectangle 18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002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57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51219" name="Rectangle 19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7338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1220" name="Rectangle 20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51221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51222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3704EF1-1DE7-470C-8078-256E407B8A8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656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656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656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656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656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656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656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657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657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657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E40924F-A153-49A2-9B08-787174BD5D7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0D4C9-ECA0-4E8F-A93E-8A8F8336023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DC214-8F62-498A-8612-B1FA8231FED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2DAC8-04F1-4B77-841D-9F7C67FFA3E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DD164-26BD-4319-8261-CF3D0DFA01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5BE81-9E7E-4060-910B-DC16C40B70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3B31F-7531-4EF5-9329-7367B8AB79A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C0BF1-DAF1-4DD1-8AB2-B11A4D9D2A8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F7530-D302-42A9-9367-49D3DFB989C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D7E9C-5B7C-4A0B-86E2-DCD0017E60C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10349-221B-457D-B397-D4ED285532B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 userDrawn="1"/>
        </p:nvSpPr>
        <p:spPr>
          <a:xfrm>
            <a:off x="6893063" y="6534835"/>
            <a:ext cx="2250937" cy="323165"/>
          </a:xfrm>
          <a:prstGeom prst="rect">
            <a:avLst/>
          </a:prstGeom>
          <a:solidFill>
            <a:srgbClr val="BEA984"/>
          </a:solidFill>
        </p:spPr>
        <p:txBody>
          <a:bodyPr wrap="none" rtlCol="0">
            <a:spAutoFit/>
          </a:bodyPr>
          <a:lstStyle/>
          <a:p>
            <a:r>
              <a:rPr lang="pt-BR" sz="1500" b="1" dirty="0" smtClean="0">
                <a:solidFill>
                  <a:schemeClr val="bg2">
                    <a:lumMod val="50000"/>
                  </a:schemeClr>
                </a:solidFill>
              </a:rPr>
              <a:t>SILVA, R. O.(2010)</a:t>
            </a:r>
            <a:endParaRPr lang="pt-BR" sz="15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017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8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9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9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9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19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0199" name="Text Box 23"/>
          <p:cNvSpPr txBox="1">
            <a:spLocks noChangeArrowheads="1"/>
          </p:cNvSpPr>
          <p:nvPr userDrawn="1"/>
        </p:nvSpPr>
        <p:spPr bwMode="auto">
          <a:xfrm>
            <a:off x="7437438" y="6581775"/>
            <a:ext cx="1728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400" b="1">
                <a:solidFill>
                  <a:srgbClr val="000000"/>
                </a:solidFill>
                <a:latin typeface="Arial Rounded MT Bold" pitchFamily="34" charset="0"/>
              </a:rPr>
              <a:t>SILVA, R. O, 2005</a:t>
            </a:r>
          </a:p>
        </p:txBody>
      </p:sp>
      <p:sp>
        <p:nvSpPr>
          <p:cNvPr id="50200" name="Line 24"/>
          <p:cNvSpPr>
            <a:spLocks noChangeShapeType="1"/>
          </p:cNvSpPr>
          <p:nvPr userDrawn="1"/>
        </p:nvSpPr>
        <p:spPr bwMode="auto">
          <a:xfrm>
            <a:off x="7510463" y="6626225"/>
            <a:ext cx="1619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pic>
        <p:nvPicPr>
          <p:cNvPr id="50201" name="Picture 25" descr="anim16"/>
          <p:cNvPicPr>
            <a:picLocks noChangeAspect="1" noChangeArrowheads="1" noCrop="1"/>
          </p:cNvPicPr>
          <p:nvPr userDrawn="1"/>
        </p:nvPicPr>
        <p:blipFill>
          <a:blip r:embed="rId14" cstate="print">
            <a:grayscl/>
          </a:blip>
          <a:srcRect/>
          <a:stretch>
            <a:fillRect/>
          </a:stretch>
        </p:blipFill>
        <p:spPr bwMode="auto">
          <a:xfrm>
            <a:off x="8170863" y="6096000"/>
            <a:ext cx="865187" cy="588963"/>
          </a:xfrm>
          <a:prstGeom prst="rect">
            <a:avLst/>
          </a:prstGeom>
          <a:noFill/>
        </p:spPr>
      </p:pic>
      <p:sp>
        <p:nvSpPr>
          <p:cNvPr id="50202" name="Line 26"/>
          <p:cNvSpPr>
            <a:spLocks noChangeShapeType="1"/>
          </p:cNvSpPr>
          <p:nvPr userDrawn="1"/>
        </p:nvSpPr>
        <p:spPr bwMode="auto">
          <a:xfrm>
            <a:off x="0" y="692150"/>
            <a:ext cx="5580063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0203" name="Line 27"/>
          <p:cNvSpPr>
            <a:spLocks noChangeShapeType="1"/>
          </p:cNvSpPr>
          <p:nvPr userDrawn="1"/>
        </p:nvSpPr>
        <p:spPr bwMode="auto">
          <a:xfrm>
            <a:off x="3563938" y="808038"/>
            <a:ext cx="5580062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17" r:id="rId12"/>
  </p:sldLayoutIdLst>
  <p:transition>
    <p:checker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553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4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4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4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54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554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554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55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655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CB5F30D2-A8F7-4404-B331-066685F44994}" type="slidenum">
              <a:rPr lang="pt-BR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WordArt 2"/>
          <p:cNvSpPr>
            <a:spLocks noChangeArrowheads="1" noChangeShapeType="1" noTextEdit="1"/>
          </p:cNvSpPr>
          <p:nvPr/>
        </p:nvSpPr>
        <p:spPr bwMode="auto">
          <a:xfrm>
            <a:off x="1571604" y="2643182"/>
            <a:ext cx="604837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16600" b="1" kern="10" spc="-18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50000">
                      <a:schemeClr val="folHlink"/>
                    </a:gs>
                    <a:gs pos="100000">
                      <a:schemeClr val="tx1"/>
                    </a:gs>
                  </a:gsLst>
                  <a:lin ang="2700000" scaled="1"/>
                </a:gradFill>
                <a:latin typeface="Comic Sans MS"/>
              </a:rPr>
              <a:t>Estudos dos Gases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-195263" y="239713"/>
            <a:ext cx="9144001" cy="102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pt-BR" sz="3200" b="1" dirty="0">
                <a:latin typeface="Comic Sans MS" pitchFamily="66" charset="0"/>
              </a:rPr>
              <a:t>Universidade Federal do Acre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pt-BR" sz="3200" b="1" dirty="0">
                <a:latin typeface="Comic Sans MS" pitchFamily="66" charset="0"/>
              </a:rPr>
              <a:t> PET-Agronomia</a:t>
            </a:r>
            <a:r>
              <a:rPr lang="pt-BR" sz="3200" b="1" dirty="0">
                <a:latin typeface="Georgia" pitchFamily="18" charset="0"/>
              </a:rPr>
              <a:t>           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857488" y="6429396"/>
            <a:ext cx="3600450" cy="321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55000"/>
              </a:lnSpc>
              <a:spcBef>
                <a:spcPct val="50000"/>
              </a:spcBef>
            </a:pPr>
            <a:r>
              <a:rPr lang="pt-BR" sz="2400" b="1" dirty="0">
                <a:latin typeface="Comic Sans MS" pitchFamily="66" charset="0"/>
              </a:rPr>
              <a:t>Rio Branco, Acre </a:t>
            </a:r>
            <a:r>
              <a:rPr lang="pt-BR" sz="2400" b="1" dirty="0" smtClean="0">
                <a:latin typeface="Comic Sans MS" pitchFamily="66" charset="0"/>
              </a:rPr>
              <a:t>2010</a:t>
            </a:r>
            <a:endParaRPr lang="pt-BR" sz="2400" b="1" dirty="0">
              <a:latin typeface="Comic Sans MS" pitchFamily="66" charset="0"/>
            </a:endParaRP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142844" y="4786322"/>
            <a:ext cx="6121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98625" indent="-1698625" algn="just">
              <a:spcBef>
                <a:spcPct val="50000"/>
              </a:spcBef>
            </a:pPr>
            <a:r>
              <a:rPr lang="pt-BR" sz="2600" b="1" dirty="0" err="1" smtClean="0">
                <a:latin typeface="Comic Sans MS" pitchFamily="66" charset="0"/>
              </a:rPr>
              <a:t>Petiano</a:t>
            </a:r>
            <a:r>
              <a:rPr lang="pt-BR" sz="2600" b="1" dirty="0" smtClean="0">
                <a:latin typeface="Comic Sans MS" pitchFamily="66" charset="0"/>
              </a:rPr>
              <a:t>: </a:t>
            </a:r>
            <a:r>
              <a:rPr lang="pt-BR" sz="2600" dirty="0" smtClean="0">
                <a:latin typeface="Comic Sans MS" pitchFamily="66" charset="0"/>
              </a:rPr>
              <a:t>José Ricardo Alves Pontes</a:t>
            </a:r>
            <a:endParaRPr lang="pt-BR" sz="2600" dirty="0">
              <a:latin typeface="Comic Sans MS" pitchFamily="66" charset="0"/>
            </a:endParaRP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142844" y="5357826"/>
            <a:ext cx="664373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600" b="1" dirty="0">
                <a:latin typeface="Comic Sans MS" pitchFamily="66" charset="0"/>
              </a:rPr>
              <a:t>Tutor:</a:t>
            </a:r>
            <a:r>
              <a:rPr lang="pt-BR" sz="3400" b="1" dirty="0">
                <a:latin typeface="Comic Sans MS" pitchFamily="66" charset="0"/>
              </a:rPr>
              <a:t> </a:t>
            </a:r>
            <a:r>
              <a:rPr lang="pt-BR" sz="2600" dirty="0">
                <a:latin typeface="Comic Sans MS" pitchFamily="66" charset="0"/>
              </a:rPr>
              <a:t>Prof. Dr.</a:t>
            </a:r>
            <a:r>
              <a:rPr lang="pt-BR" sz="2600" dirty="0">
                <a:latin typeface="Monotype Corsiva" pitchFamily="66" charset="0"/>
              </a:rPr>
              <a:t> </a:t>
            </a:r>
            <a:r>
              <a:rPr lang="pt-BR" sz="2600" dirty="0">
                <a:latin typeface="Comic Sans MS" pitchFamily="66" charset="0"/>
              </a:rPr>
              <a:t>José Ribamar</a:t>
            </a:r>
          </a:p>
        </p:txBody>
      </p:sp>
      <p:pic>
        <p:nvPicPr>
          <p:cNvPr id="67593" name="Picture 9" descr="petsemfund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188913"/>
            <a:ext cx="804862" cy="863600"/>
          </a:xfrm>
          <a:prstGeom prst="rect">
            <a:avLst/>
          </a:prstGeom>
          <a:noFill/>
        </p:spPr>
      </p:pic>
      <p:pic>
        <p:nvPicPr>
          <p:cNvPr id="67594" name="Picture 10" descr="ufacsemfund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7800" y="149225"/>
            <a:ext cx="765175" cy="817563"/>
          </a:xfrm>
          <a:prstGeom prst="rect">
            <a:avLst/>
          </a:prstGeom>
          <a:noFill/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/>
      <p:bldP spid="67589" grpId="0"/>
      <p:bldP spid="67590" grpId="0"/>
      <p:bldP spid="67591" grpId="0"/>
      <p:bldP spid="6759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0" y="908720"/>
            <a:ext cx="896448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4625" indent="-174625" algn="just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1 –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(FCC-BA) Em um cilindro há um gás sob pressão de 5,0 </a:t>
            </a:r>
            <a:r>
              <a:rPr lang="pt-BR" sz="2500" b="1" dirty="0" err="1" smtClean="0">
                <a:solidFill>
                  <a:srgbClr val="67562B"/>
                </a:solidFill>
                <a:latin typeface="Comic Sans MS" pitchFamily="66" charset="0"/>
              </a:rPr>
              <a:t>atm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 à temperatura T. Em outro cilindro, de mesma capacidade, há outro gás sob pressão de 40 </a:t>
            </a:r>
            <a:r>
              <a:rPr lang="pt-BR" sz="2500" b="1" dirty="0" err="1" smtClean="0">
                <a:solidFill>
                  <a:srgbClr val="67562B"/>
                </a:solidFill>
                <a:latin typeface="Comic Sans MS" pitchFamily="66" charset="0"/>
              </a:rPr>
              <a:t>atm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, também a temperatura T. Em relação ao primeiro cilindro há, no segundo cilindro, um número de moléculas: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157163" y="79375"/>
            <a:ext cx="5710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pt-BR" sz="3500" dirty="0" smtClean="0">
                <a:solidFill>
                  <a:srgbClr val="67562B"/>
                </a:solidFill>
                <a:latin typeface="Forte" pitchFamily="66" charset="0"/>
              </a:rPr>
              <a:t>Exercícios</a:t>
            </a:r>
            <a:endParaRPr lang="pt-BR" sz="3500" dirty="0">
              <a:solidFill>
                <a:srgbClr val="67562B"/>
              </a:solidFill>
              <a:latin typeface="Forte" pitchFamily="66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3311986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a) Dez vezes maior</a:t>
            </a:r>
            <a:r>
              <a:rPr lang="pt-BR" sz="2500" b="1" dirty="0" smtClean="0">
                <a:solidFill>
                  <a:srgbClr val="57320D"/>
                </a:solidFill>
                <a:latin typeface="Comic Sans MS" pitchFamily="66" charset="0"/>
                <a:sym typeface="Wingdings 3" pitchFamily="18" charset="2"/>
              </a:rPr>
              <a:t>	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-36512" y="3888050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b) Oito vezes maior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4464114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c) Dez vezes menor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-36512" y="5085184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d) Oito vezes menor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-36512" y="5688250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e) Cinco vezes menor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8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643043" y="5786454"/>
            <a:ext cx="542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 dirty="0" smtClean="0">
                <a:solidFill>
                  <a:schemeClr val="hlink"/>
                </a:solidFill>
                <a:latin typeface="Comic Sans MS" pitchFamily="66" charset="0"/>
              </a:rPr>
              <a:t>Ricardo </a:t>
            </a:r>
            <a:r>
              <a:rPr lang="pt-BR" sz="2000" b="1" dirty="0" smtClean="0">
                <a:solidFill>
                  <a:schemeClr val="hlink"/>
                </a:solidFill>
                <a:latin typeface="Comic Sans MS" pitchFamily="66" charset="0"/>
              </a:rPr>
              <a:t>(4º </a:t>
            </a:r>
            <a:r>
              <a:rPr lang="pt-BR" sz="2000" b="1" dirty="0" smtClean="0">
                <a:solidFill>
                  <a:schemeClr val="hlink"/>
                </a:solidFill>
                <a:latin typeface="Comic Sans MS" pitchFamily="66" charset="0"/>
              </a:rPr>
              <a:t>Período-Agronomia)</a:t>
            </a:r>
            <a:endParaRPr lang="pt-BR" sz="2000" b="1" dirty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68611" name="WordArt 3"/>
          <p:cNvSpPr>
            <a:spLocks noChangeArrowheads="1" noChangeShapeType="1" noTextEdit="1"/>
          </p:cNvSpPr>
          <p:nvPr/>
        </p:nvSpPr>
        <p:spPr bwMode="auto">
          <a:xfrm>
            <a:off x="2195513" y="1557338"/>
            <a:ext cx="4752975" cy="1222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28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atin typeface="Lucida Sans"/>
              </a:rPr>
              <a:t>Obrigado pela Atenção!!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6126163" y="4857750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000" b="1">
                <a:solidFill>
                  <a:schemeClr val="hlink"/>
                </a:solidFill>
                <a:latin typeface="Arial" charset="0"/>
              </a:rPr>
              <a:t>Mateus: 6-33</a:t>
            </a:r>
            <a:endParaRPr lang="pt-BR" sz="24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423988" y="3571875"/>
            <a:ext cx="108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 dirty="0">
                <a:latin typeface="Lucida Sans" pitchFamily="34" charset="0"/>
              </a:rPr>
              <a:t>“Mas,</a:t>
            </a:r>
            <a:endParaRPr lang="pt-BR" sz="2400" dirty="0">
              <a:latin typeface="Arial" charset="0"/>
            </a:endParaRP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2413000" y="3571875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 dirty="0">
                <a:latin typeface="Lucida Sans" pitchFamily="34" charset="0"/>
              </a:rPr>
              <a:t>buscai</a:t>
            </a:r>
            <a:endParaRPr lang="pt-BR" sz="2400" dirty="0">
              <a:latin typeface="Arial" charset="0"/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421063" y="3573463"/>
            <a:ext cx="172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 dirty="0">
                <a:latin typeface="Lucida Sans" pitchFamily="34" charset="0"/>
              </a:rPr>
              <a:t>primeiro</a:t>
            </a:r>
            <a:endParaRPr lang="pt-BR" sz="2400" dirty="0">
              <a:latin typeface="Arial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5076825" y="3573463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>
                <a:latin typeface="Lucida Sans" pitchFamily="34" charset="0"/>
              </a:rPr>
              <a:t>o Reino</a:t>
            </a:r>
            <a:endParaRPr lang="pt-BR" sz="2400">
              <a:latin typeface="Arial" charset="0"/>
            </a:endParaRP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6281738" y="3573463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>
                <a:latin typeface="Lucida Sans" pitchFamily="34" charset="0"/>
              </a:rPr>
              <a:t>de Deus</a:t>
            </a:r>
            <a:endParaRPr lang="pt-BR" sz="2400">
              <a:latin typeface="Arial" charset="0"/>
            </a:endParaRP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1620838" y="4005263"/>
            <a:ext cx="1296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>
                <a:latin typeface="Lucida Sans" pitchFamily="34" charset="0"/>
              </a:rPr>
              <a:t>e a sua </a:t>
            </a:r>
            <a:endParaRPr lang="pt-BR" sz="2400">
              <a:latin typeface="Arial" charset="0"/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4087813" y="4011613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>
                <a:latin typeface="Lucida Sans" pitchFamily="34" charset="0"/>
              </a:rPr>
              <a:t>e todas</a:t>
            </a:r>
            <a:endParaRPr lang="pt-BR" sz="2400">
              <a:latin typeface="Arial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2816225" y="4005263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>
                <a:latin typeface="Lucida Sans" pitchFamily="34" charset="0"/>
              </a:rPr>
              <a:t>justiça,</a:t>
            </a:r>
            <a:endParaRPr lang="pt-BR" sz="2400">
              <a:latin typeface="Arial" charset="0"/>
            </a:endParaRP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5553075" y="4011613"/>
            <a:ext cx="2187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>
                <a:latin typeface="Lucida Sans" pitchFamily="34" charset="0"/>
              </a:rPr>
              <a:t>estas coisas</a:t>
            </a:r>
            <a:endParaRPr lang="pt-BR" sz="2400">
              <a:latin typeface="Arial" charset="0"/>
            </a:endParaRPr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1549400" y="4413250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>
                <a:latin typeface="Lucida Sans" pitchFamily="34" charset="0"/>
              </a:rPr>
              <a:t>vos serão</a:t>
            </a:r>
            <a:endParaRPr lang="pt-BR" sz="2400">
              <a:latin typeface="Arial" charset="0"/>
            </a:endParaRP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3133725" y="4437063"/>
            <a:ext cx="2849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pt-BR" sz="2400" b="1" dirty="0">
                <a:latin typeface="Lucida Sans" pitchFamily="34" charset="0"/>
              </a:rPr>
              <a:t>acrescentadas.”</a:t>
            </a:r>
            <a:endParaRPr lang="pt-BR" sz="2400" dirty="0">
              <a:latin typeface="Arial" charset="0"/>
            </a:endParaRPr>
          </a:p>
        </p:txBody>
      </p:sp>
      <p:pic>
        <p:nvPicPr>
          <p:cNvPr id="68624" name="Picture 16" descr="livr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4876800"/>
            <a:ext cx="433387" cy="315913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500"/>
                            </p:stCondLst>
                            <p:childTnLst>
                              <p:par>
                                <p:cTn id="9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nimBg="1"/>
      <p:bldP spid="68612" grpId="0"/>
      <p:bldP spid="68613" grpId="0"/>
      <p:bldP spid="68614" grpId="0"/>
      <p:bldP spid="68615" grpId="0"/>
      <p:bldP spid="68616" grpId="0"/>
      <p:bldP spid="68617" grpId="0"/>
      <p:bldP spid="68618" grpId="0"/>
      <p:bldP spid="68619" grpId="0"/>
      <p:bldP spid="68620" grpId="0"/>
      <p:bldP spid="68621" grpId="0"/>
      <p:bldP spid="68622" grpId="0"/>
      <p:bldP spid="686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7163" y="79375"/>
            <a:ext cx="5710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pt-BR" sz="3500" dirty="0" smtClean="0">
                <a:solidFill>
                  <a:srgbClr val="67562B"/>
                </a:solidFill>
                <a:latin typeface="Forte" pitchFamily="66" charset="0"/>
              </a:rPr>
              <a:t> Estudo dos Gases</a:t>
            </a:r>
            <a:endParaRPr lang="pt-BR" sz="3500" dirty="0">
              <a:solidFill>
                <a:srgbClr val="67562B"/>
              </a:solidFill>
              <a:latin typeface="Forte" pitchFamily="66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23528" y="1196753"/>
            <a:ext cx="8640960" cy="122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2400" b="1" dirty="0" smtClean="0">
                <a:solidFill>
                  <a:srgbClr val="57320D"/>
                </a:solidFill>
                <a:latin typeface="Arial" charset="0"/>
                <a:sym typeface="Wingdings 3" pitchFamily="18" charset="2"/>
              </a:rPr>
              <a:t></a:t>
            </a:r>
            <a:r>
              <a:rPr lang="pt-BR" sz="2400" b="1" dirty="0" smtClean="0">
                <a:solidFill>
                  <a:srgbClr val="000000"/>
                </a:solidFill>
                <a:latin typeface="Arial" charset="0"/>
                <a:sym typeface="Wingdings 3" pitchFamily="18" charset="2"/>
              </a:rPr>
              <a:t> 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Ao referirmos a uma substância na fase gasosa, devemos sempre fazer uso das grandeza: volume, pressão e temperatura.	</a:t>
            </a:r>
            <a:endParaRPr lang="pt-BR" sz="2400" b="1" dirty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35004" y="2786058"/>
            <a:ext cx="838546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algn="just">
              <a:spcBef>
                <a:spcPct val="50000"/>
              </a:spcBef>
              <a:buFont typeface="+mj-lt"/>
              <a:buAutoNum type="romanLcPeriod"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 3" pitchFamily="18" charset="2"/>
              </a:rPr>
              <a:t>Volume:</a:t>
            </a:r>
            <a:r>
              <a:rPr lang="pt-BR" sz="2400" b="1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 3" pitchFamily="18" charset="2"/>
              </a:rPr>
              <a:t> 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 3" pitchFamily="18" charset="2"/>
              </a:rPr>
              <a:t>é a propriedade de um gás se expandir-se espontaneamente ocupando todo volume do recipiente que o contém.</a:t>
            </a:r>
          </a:p>
          <a:p>
            <a:pPr marL="514350" indent="-514350" algn="just">
              <a:spcBef>
                <a:spcPct val="50000"/>
              </a:spcBef>
              <a:buFont typeface="+mj-lt"/>
              <a:buAutoNum type="romanLcPeriod"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 3" pitchFamily="18" charset="2"/>
              </a:rPr>
              <a:t>Pressão: resultado das colisões das moléculas do gás contra a parede do recipiente.</a:t>
            </a:r>
          </a:p>
          <a:p>
            <a:pPr marL="514350" indent="-514350" algn="just">
              <a:spcBef>
                <a:spcPct val="50000"/>
              </a:spcBef>
              <a:buFont typeface="+mj-lt"/>
              <a:buAutoNum type="romanLcPeriod"/>
            </a:pP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 3" pitchFamily="18" charset="2"/>
              </a:rPr>
              <a:t>Temperatura absoluta: medida da energia cinética média das moléculas do gás.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D936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D936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D936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D936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 autoUpdateAnimBg="0"/>
      <p:bldP spid="206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9659" y="107921"/>
            <a:ext cx="8986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r>
              <a:rPr lang="pt-BR" sz="3500" dirty="0" smtClean="0">
                <a:solidFill>
                  <a:schemeClr val="bg1">
                    <a:lumMod val="50000"/>
                  </a:schemeClr>
                </a:solidFill>
                <a:latin typeface="Forte" pitchFamily="66" charset="0"/>
              </a:rPr>
              <a:t>Transformações de estado de um gás</a:t>
            </a:r>
            <a:endParaRPr lang="pt-BR" sz="3500" dirty="0">
              <a:solidFill>
                <a:schemeClr val="bg1">
                  <a:lumMod val="50000"/>
                </a:schemeClr>
              </a:solidFill>
              <a:latin typeface="Forte" pitchFamily="66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950" y="1069286"/>
            <a:ext cx="8050213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pt-BR" sz="2400" b="1" dirty="0" smtClean="0">
                <a:solidFill>
                  <a:srgbClr val="67562B"/>
                </a:solidFill>
                <a:latin typeface="Comic Sans MS" pitchFamily="66" charset="0"/>
              </a:rPr>
              <a:t>Lei de </a:t>
            </a:r>
            <a:r>
              <a:rPr lang="pt-BR" sz="2400" b="1" dirty="0" err="1" smtClean="0">
                <a:solidFill>
                  <a:srgbClr val="67562B"/>
                </a:solidFill>
                <a:latin typeface="Comic Sans MS" pitchFamily="66" charset="0"/>
              </a:rPr>
              <a:t>Boyle-Mariotte</a:t>
            </a:r>
            <a:r>
              <a:rPr lang="pt-BR" sz="2400" b="1" dirty="0" smtClean="0">
                <a:solidFill>
                  <a:srgbClr val="67562B"/>
                </a:solidFill>
                <a:latin typeface="Comic Sans MS" pitchFamily="66" charset="0"/>
              </a:rPr>
              <a:t>  -  Isotérmica	 </a:t>
            </a:r>
            <a:endParaRPr lang="pt-BR" sz="24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3933056"/>
            <a:ext cx="1872208" cy="447250"/>
          </a:xfrm>
          <a:prstGeom prst="rect">
            <a:avLst/>
          </a:prstGeom>
          <a:noFill/>
        </p:spPr>
      </p:pic>
      <p:sp>
        <p:nvSpPr>
          <p:cNvPr id="8" name="Retângulo 7"/>
          <p:cNvSpPr/>
          <p:nvPr/>
        </p:nvSpPr>
        <p:spPr>
          <a:xfrm>
            <a:off x="6804248" y="3887174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4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lang="pt-BR" sz="2400" baseline="-300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lang="pt-BR" sz="24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.v</a:t>
            </a:r>
            <a:r>
              <a:rPr lang="pt-BR" sz="2400" baseline="-300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lang="pt-BR" sz="24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= p</a:t>
            </a:r>
            <a:r>
              <a:rPr lang="pt-BR" sz="2400" baseline="-300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pt-BR" sz="24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.v</a:t>
            </a:r>
            <a:r>
              <a:rPr lang="pt-BR" sz="2400" baseline="-300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pt-BR" sz="2400" i="1" baseline="-300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pt-BR" dirty="0" smtClean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51520" y="157161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57320D"/>
                </a:solidFill>
                <a:latin typeface="Arial" charset="0"/>
                <a:sym typeface="Wingdings 3" pitchFamily="18" charset="2"/>
              </a:rPr>
              <a:t>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 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Mantendo-se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 a </a:t>
            </a:r>
            <a:r>
              <a:rPr lang="pt-BR" sz="2400" b="1" u="sng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temperatura constante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, o volume ocupado por certa massa gasosa, é inversamente proporcional a sua pressão.</a:t>
            </a:r>
            <a:endParaRPr lang="pt-BR" sz="2400" b="1" dirty="0">
              <a:solidFill>
                <a:schemeClr val="accent4">
                  <a:lumMod val="10000"/>
                </a:schemeClr>
              </a:solidFill>
              <a:latin typeface="+mj-lt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194736"/>
            <a:ext cx="3337896" cy="2520280"/>
          </a:xfrm>
          <a:prstGeom prst="rect">
            <a:avLst/>
          </a:prstGeom>
          <a:noFill/>
          <a:ln w="317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7950" y="980728"/>
            <a:ext cx="68087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pt-BR" sz="2400" b="1" dirty="0">
                <a:solidFill>
                  <a:srgbClr val="67562B"/>
                </a:solidFill>
                <a:latin typeface="Comic Sans MS" pitchFamily="66" charset="0"/>
              </a:rPr>
              <a:t>Lei de </a:t>
            </a:r>
            <a:r>
              <a:rPr lang="pt-BR" sz="2400" b="1" dirty="0" smtClean="0">
                <a:solidFill>
                  <a:srgbClr val="67562B"/>
                </a:solidFill>
                <a:latin typeface="Comic Sans MS" pitchFamily="66" charset="0"/>
              </a:rPr>
              <a:t>Charles e </a:t>
            </a:r>
            <a:r>
              <a:rPr lang="pt-BR" sz="2400" b="1" dirty="0" err="1" smtClean="0">
                <a:solidFill>
                  <a:srgbClr val="67562B"/>
                </a:solidFill>
                <a:latin typeface="Comic Sans MS" pitchFamily="66" charset="0"/>
              </a:rPr>
              <a:t>Gay-Lussac</a:t>
            </a:r>
            <a:r>
              <a:rPr lang="pt-BR" sz="2400" b="1" dirty="0" smtClean="0">
                <a:solidFill>
                  <a:srgbClr val="67562B"/>
                </a:solidFill>
                <a:latin typeface="Comic Sans MS" pitchFamily="66" charset="0"/>
              </a:rPr>
              <a:t>  - Isobárica</a:t>
            </a:r>
          </a:p>
          <a:p>
            <a:endParaRPr lang="pt-BR" sz="24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1607312"/>
            <a:ext cx="89644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228600" indent="-228600" algn="just"/>
            <a:r>
              <a:rPr lang="pt-BR" sz="2400" b="1" dirty="0">
                <a:solidFill>
                  <a:srgbClr val="57320D"/>
                </a:solidFill>
                <a:latin typeface="Arial" charset="0"/>
                <a:sym typeface="Wingdings 3" pitchFamily="18" charset="2"/>
              </a:rPr>
              <a:t></a:t>
            </a:r>
            <a:r>
              <a:rPr lang="pt-BR" sz="2400" b="1" dirty="0">
                <a:solidFill>
                  <a:schemeClr val="accent4">
                    <a:lumMod val="10000"/>
                  </a:schemeClr>
                </a:solidFill>
                <a:latin typeface="+mj-lt"/>
              </a:rPr>
              <a:t> 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Mantendo-se a </a:t>
            </a:r>
            <a:r>
              <a:rPr lang="pt-BR" sz="2400" b="1" u="sng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pressão constante 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 volume ocupado por certa massa gasosa varia linearmente com a temperatura  em Celsius e, é diretamente proporcional a temperatura absoluta.</a:t>
            </a:r>
            <a:endParaRPr lang="pt-BR" sz="2400" b="1" dirty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85155" y="107921"/>
            <a:ext cx="88073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r>
              <a:rPr lang="pt-BR" sz="3500" dirty="0" smtClean="0">
                <a:solidFill>
                  <a:srgbClr val="67562B"/>
                </a:solidFill>
                <a:latin typeface="Forte" pitchFamily="66" charset="0"/>
              </a:rPr>
              <a:t>Transformações de estado de um gás</a:t>
            </a:r>
            <a:endParaRPr lang="pt-BR" sz="3500" dirty="0">
              <a:solidFill>
                <a:srgbClr val="67562B"/>
              </a:solidFill>
              <a:latin typeface="Forte" pitchFamily="66" charset="0"/>
            </a:endParaRPr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501008"/>
            <a:ext cx="3354909" cy="2664296"/>
          </a:xfrm>
          <a:prstGeom prst="rect">
            <a:avLst/>
          </a:prstGeom>
          <a:noFill/>
          <a:ln w="317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149080"/>
            <a:ext cx="2736305" cy="879526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7950" y="980728"/>
            <a:ext cx="68087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pt-BR" sz="2400" b="1" dirty="0" smtClean="0">
                <a:solidFill>
                  <a:srgbClr val="67562B"/>
                </a:solidFill>
                <a:latin typeface="Comic Sans MS" pitchFamily="66" charset="0"/>
              </a:rPr>
              <a:t>Isométrica, isocórica ou isovolumétrica</a:t>
            </a:r>
          </a:p>
          <a:p>
            <a:endParaRPr lang="pt-BR" sz="24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1607312"/>
            <a:ext cx="89644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228600" indent="-228600" algn="just"/>
            <a:r>
              <a:rPr lang="pt-BR" sz="2400" b="1" dirty="0">
                <a:solidFill>
                  <a:srgbClr val="57320D"/>
                </a:solidFill>
                <a:latin typeface="Arial" charset="0"/>
                <a:sym typeface="Wingdings 3" pitchFamily="18" charset="2"/>
              </a:rPr>
              <a:t></a:t>
            </a:r>
            <a:r>
              <a:rPr lang="pt-BR" sz="2400" b="1" dirty="0">
                <a:solidFill>
                  <a:schemeClr val="accent4">
                    <a:lumMod val="10000"/>
                  </a:schemeClr>
                </a:solidFill>
                <a:latin typeface="+mj-lt"/>
              </a:rPr>
              <a:t> 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Mantendo-se o </a:t>
            </a:r>
            <a:r>
              <a:rPr lang="pt-BR" sz="2400" b="1" u="sng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volume constante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a pressão exercida por certa massa gasosa, varia linearmente com a temperatura em Celsius e, é diretamente proporcional a temperatura absoluta.</a:t>
            </a:r>
            <a:endParaRPr lang="pt-BR" sz="2400" b="1" dirty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85155" y="107921"/>
            <a:ext cx="88073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bIns="0" anchor="ctr">
            <a:spAutoFit/>
          </a:bodyPr>
          <a:lstStyle/>
          <a:p>
            <a:r>
              <a:rPr lang="pt-BR" sz="3500" dirty="0" smtClean="0">
                <a:solidFill>
                  <a:schemeClr val="bg1">
                    <a:lumMod val="50000"/>
                  </a:schemeClr>
                </a:solidFill>
                <a:latin typeface="Forte" pitchFamily="66" charset="0"/>
              </a:rPr>
              <a:t>Transformações de estado de um gás</a:t>
            </a:r>
            <a:endParaRPr lang="pt-BR" sz="3500" dirty="0">
              <a:solidFill>
                <a:schemeClr val="bg1">
                  <a:lumMod val="50000"/>
                </a:schemeClr>
              </a:solidFill>
              <a:latin typeface="Forte" pitchFamily="66" charset="0"/>
            </a:endParaRPr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56992"/>
            <a:ext cx="3528392" cy="2927639"/>
          </a:xfrm>
          <a:prstGeom prst="rect">
            <a:avLst/>
          </a:prstGeom>
          <a:noFill/>
          <a:ln w="317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9" y="4077072"/>
            <a:ext cx="2952328" cy="948962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107950" y="1071546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>
                <a:solidFill>
                  <a:srgbClr val="57320D"/>
                </a:solidFill>
                <a:latin typeface="Comic Sans MS" pitchFamily="66" charset="0"/>
                <a:sym typeface="Wingdings 3" pitchFamily="18" charset="2"/>
              </a:rPr>
              <a:t></a:t>
            </a:r>
            <a:r>
              <a:rPr lang="pt-BR" sz="25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Equação Geral dos Gases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157163" y="79375"/>
            <a:ext cx="5710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pt-BR" sz="3500" dirty="0" smtClean="0">
                <a:solidFill>
                  <a:srgbClr val="67562B"/>
                </a:solidFill>
                <a:latin typeface="Forte" pitchFamily="66" charset="0"/>
              </a:rPr>
              <a:t>Leis volumétricas</a:t>
            </a:r>
            <a:endParaRPr lang="pt-BR" sz="3500" dirty="0">
              <a:solidFill>
                <a:srgbClr val="67562B"/>
              </a:solidFill>
              <a:latin typeface="Forte" pitchFamily="66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90872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0" y="3140968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>
                <a:solidFill>
                  <a:srgbClr val="57320D"/>
                </a:solidFill>
                <a:latin typeface="Comic Sans MS" pitchFamily="66" charset="0"/>
                <a:sym typeface="Wingdings 3" pitchFamily="18" charset="2"/>
              </a:rPr>
              <a:t></a:t>
            </a:r>
            <a:r>
              <a:rPr lang="pt-BR" sz="25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Equação de </a:t>
            </a:r>
            <a:r>
              <a:rPr lang="pt-BR" sz="2500" b="1" dirty="0" err="1" smtClean="0">
                <a:solidFill>
                  <a:srgbClr val="67562B"/>
                </a:solidFill>
                <a:latin typeface="Comic Sans MS" pitchFamily="66" charset="0"/>
              </a:rPr>
              <a:t>Clapeyron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105273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142844" y="4630175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i="1" dirty="0" smtClean="0">
                <a:solidFill>
                  <a:schemeClr val="accent4">
                    <a:lumMod val="10000"/>
                  </a:schemeClr>
                </a:solidFill>
                <a:latin typeface="Cambria Math" pitchFamily="18" charset="0"/>
                <a:ea typeface="Cambria Math" pitchFamily="18" charset="0"/>
              </a:rPr>
              <a:t>P .V = n . R .T</a:t>
            </a:r>
            <a:endParaRPr lang="pt-BR" sz="3200" b="1" i="1" dirty="0">
              <a:solidFill>
                <a:schemeClr val="accent4">
                  <a:lumMod val="1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3000364" y="3994381"/>
            <a:ext cx="49292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P = pressão  R= 0,082 </a:t>
            </a:r>
            <a:r>
              <a:rPr lang="pt-BR" sz="2000" b="1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atm</a:t>
            </a:r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.</a:t>
            </a:r>
            <a:r>
              <a:rPr lang="pt-BR" sz="2000" b="1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L.mol</a:t>
            </a:r>
            <a:r>
              <a:rPr lang="pt-BR" sz="2000" b="1" baseline="30000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-1</a:t>
            </a:r>
            <a:r>
              <a:rPr lang="pt-BR" sz="2000" b="1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.K</a:t>
            </a:r>
            <a:r>
              <a:rPr lang="pt-BR" sz="2000" b="1" baseline="30000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-1</a:t>
            </a:r>
            <a:endParaRPr lang="pt-BR" sz="2000" b="1" baseline="30000" dirty="0" smtClean="0">
              <a:solidFill>
                <a:schemeClr val="accent4">
                  <a:lumMod val="10000"/>
                </a:schemeClr>
              </a:solidFill>
              <a:latin typeface="+mj-lt"/>
            </a:endParaRPr>
          </a:p>
          <a:p>
            <a:endParaRPr lang="pt-BR" sz="2000" b="1" dirty="0" smtClean="0">
              <a:solidFill>
                <a:schemeClr val="accent4">
                  <a:lumMod val="10000"/>
                </a:schemeClr>
              </a:solidFill>
              <a:latin typeface="+mj-lt"/>
            </a:endParaRPr>
          </a:p>
          <a:p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V = volume   R= 62,3 </a:t>
            </a:r>
            <a:r>
              <a:rPr lang="pt-BR" sz="2000" b="1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mmHg</a:t>
            </a:r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.</a:t>
            </a:r>
            <a:r>
              <a:rPr lang="pt-BR" sz="2000" b="1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L.mol</a:t>
            </a:r>
            <a:r>
              <a:rPr lang="pt-BR" sz="2000" b="1" baseline="30000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-1</a:t>
            </a:r>
            <a:r>
              <a:rPr lang="pt-BR" sz="2000" b="1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.k</a:t>
            </a:r>
            <a:r>
              <a:rPr lang="pt-BR" sz="2000" b="1" baseline="30000" dirty="0" err="1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-1</a:t>
            </a:r>
            <a:endParaRPr lang="pt-BR" sz="2000" b="1" baseline="30000" dirty="0" smtClean="0">
              <a:solidFill>
                <a:schemeClr val="accent4">
                  <a:lumMod val="10000"/>
                </a:schemeClr>
              </a:solidFill>
              <a:latin typeface="+mj-lt"/>
            </a:endParaRPr>
          </a:p>
          <a:p>
            <a:endParaRPr lang="pt-BR" sz="2000" b="1" dirty="0" smtClean="0">
              <a:solidFill>
                <a:schemeClr val="accent4">
                  <a:lumMod val="10000"/>
                </a:schemeClr>
              </a:solidFill>
              <a:latin typeface="+mj-lt"/>
            </a:endParaRPr>
          </a:p>
          <a:p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n = números de mols</a:t>
            </a:r>
          </a:p>
          <a:p>
            <a:endParaRPr lang="pt-BR" sz="2000" b="1" dirty="0" smtClean="0">
              <a:solidFill>
                <a:schemeClr val="accent4">
                  <a:lumMod val="10000"/>
                </a:schemeClr>
              </a:solidFill>
              <a:latin typeface="+mj-lt"/>
            </a:endParaRPr>
          </a:p>
          <a:p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  <a:latin typeface="+mj-lt"/>
              </a:rPr>
              <a:t>T = temperatura absoluta</a:t>
            </a:r>
            <a:r>
              <a:rPr lang="pt-BR" sz="2000" dirty="0" smtClean="0"/>
              <a:t>	</a:t>
            </a:r>
            <a:endParaRPr lang="pt-BR" sz="20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1772816"/>
            <a:ext cx="3583941" cy="936104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have esquerda 19"/>
          <p:cNvSpPr/>
          <p:nvPr/>
        </p:nvSpPr>
        <p:spPr>
          <a:xfrm>
            <a:off x="2714612" y="3786190"/>
            <a:ext cx="285752" cy="271464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16" grpId="0"/>
      <p:bldP spid="26" grpId="0"/>
      <p:bldP spid="27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107950" y="1071546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>
                <a:solidFill>
                  <a:srgbClr val="57320D"/>
                </a:solidFill>
                <a:latin typeface="Comic Sans MS" pitchFamily="66" charset="0"/>
                <a:sym typeface="Wingdings 3" pitchFamily="18" charset="2"/>
              </a:rPr>
              <a:t></a:t>
            </a:r>
            <a:r>
              <a:rPr lang="pt-BR" sz="25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Volume molar de um gás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214282" y="1716464"/>
            <a:ext cx="85725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Volume molar é o volume de um mol de substância.</a:t>
            </a:r>
            <a:b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pt-BR" sz="2400" b="1" dirty="0" smtClean="0">
                <a:solidFill>
                  <a:srgbClr val="67562B"/>
                </a:solidFill>
                <a:latin typeface="Arial" pitchFamily="34" charset="0"/>
                <a:cs typeface="Arial" pitchFamily="34" charset="0"/>
              </a:rPr>
              <a:t>volume molar de um gás 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é constante para todos os gases a uma mesma pressão e temperatura. </a:t>
            </a:r>
          </a:p>
          <a:p>
            <a:pPr algn="just"/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Nas CNTP, o volume molar é igual a </a:t>
            </a:r>
            <a:r>
              <a:rPr lang="pt-BR" sz="2400" b="1" dirty="0" smtClean="0">
                <a:solidFill>
                  <a:srgbClr val="67562B"/>
                </a:solidFill>
                <a:latin typeface="Arial" pitchFamily="34" charset="0"/>
                <a:cs typeface="Arial" pitchFamily="34" charset="0"/>
              </a:rPr>
              <a:t>22,4 L/mol</a:t>
            </a:r>
            <a:r>
              <a:rPr lang="pt-BR" sz="24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pt-BR" sz="2400" b="1" dirty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157163" y="79375"/>
            <a:ext cx="5710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pt-BR" sz="3500" dirty="0" smtClean="0">
                <a:solidFill>
                  <a:srgbClr val="67562B"/>
                </a:solidFill>
                <a:latin typeface="Forte" pitchFamily="66" charset="0"/>
              </a:rPr>
              <a:t>Leis volumétricas</a:t>
            </a:r>
            <a:endParaRPr lang="pt-BR" sz="3500" dirty="0">
              <a:solidFill>
                <a:srgbClr val="67562B"/>
              </a:solidFill>
              <a:latin typeface="Forte" pitchFamily="66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1406" y="3643314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>
                <a:solidFill>
                  <a:srgbClr val="57320D"/>
                </a:solidFill>
                <a:latin typeface="Comic Sans MS" pitchFamily="66" charset="0"/>
                <a:sym typeface="Wingdings 3" pitchFamily="18" charset="2"/>
              </a:rPr>
              <a:t></a:t>
            </a:r>
            <a:r>
              <a:rPr lang="pt-BR" sz="2500" b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Densidade de um gás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42910" y="428625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Densidade de um gás nas CNTP</a:t>
            </a:r>
            <a:r>
              <a:rPr lang="pt-BR" sz="20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2000" dirty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357422" y="4929198"/>
            <a:ext cx="47863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pt-BR" b="1" baseline="-25000" dirty="0" err="1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CNTP</a:t>
            </a: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br>
              <a:rPr lang="pt-BR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—— = 22,4 </a:t>
            </a:r>
            <a:r>
              <a:rPr lang="pt-BR" b="1" dirty="0" err="1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g/L</a:t>
            </a:r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;  onde M = Massa Molar</a:t>
            </a:r>
            <a:endParaRPr lang="pt-BR" b="1" dirty="0" smtClean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M</a:t>
            </a:r>
            <a:endParaRPr lang="pt-BR" b="1" dirty="0">
              <a:solidFill>
                <a:schemeClr val="accent4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56329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0" y="788513"/>
            <a:ext cx="896448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1 –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(ITA-SP) A pressão total de um ar no interior de um pneu era de 2,30 </a:t>
            </a:r>
            <a:r>
              <a:rPr lang="pt-BR" sz="2500" b="1" dirty="0" err="1" smtClean="0">
                <a:solidFill>
                  <a:srgbClr val="67562B"/>
                </a:solidFill>
                <a:latin typeface="Comic Sans MS" pitchFamily="66" charset="0"/>
              </a:rPr>
              <a:t>atm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 quando a temperatura era de 27°C. Depois de ter rodado certo tempo com esse pneu, mediu-se novamente sua pressão e verificou-se que ela agora era de 2,53. Supondo uma variação do volume do pneu desprezível, a nova temperatura será: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157163" y="79375"/>
            <a:ext cx="5710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pt-BR" sz="3500" dirty="0" smtClean="0">
                <a:solidFill>
                  <a:srgbClr val="67562B"/>
                </a:solidFill>
                <a:latin typeface="Forte" pitchFamily="66" charset="0"/>
              </a:rPr>
              <a:t>Exercícios</a:t>
            </a:r>
            <a:endParaRPr lang="pt-BR" sz="3500" dirty="0">
              <a:solidFill>
                <a:srgbClr val="67562B"/>
              </a:solidFill>
              <a:latin typeface="Forte" pitchFamily="66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" y="3383994"/>
            <a:ext cx="228598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a)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29,7 °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C</a:t>
            </a:r>
            <a:r>
              <a:rPr lang="pt-BR" sz="2500" b="1" dirty="0" smtClean="0">
                <a:solidFill>
                  <a:srgbClr val="57320D"/>
                </a:solidFill>
                <a:latin typeface="Comic Sans MS" pitchFamily="66" charset="0"/>
                <a:sym typeface="Wingdings 3" pitchFamily="18" charset="2"/>
              </a:rPr>
              <a:t>	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" y="4005064"/>
            <a:ext cx="207167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b)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57,0 °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C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" y="4608130"/>
            <a:ext cx="2000232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c)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33,0 °C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" y="5157192"/>
            <a:ext cx="1785918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d)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330 °C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-36511" y="5688250"/>
            <a:ext cx="167955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e) </a:t>
            </a:r>
            <a:r>
              <a:rPr lang="pt-BR" sz="2500" b="1" dirty="0" err="1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n.d.a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8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0" y="1196752"/>
            <a:ext cx="8964488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1 – 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(FIA-SP) Uma amostra de nitrogênio gasoso ocupa um volume de 20 ml a 27°C e à pressão de 800 </a:t>
            </a:r>
            <a:r>
              <a:rPr lang="pt-BR" sz="2500" b="1" dirty="0" err="1" smtClean="0">
                <a:solidFill>
                  <a:srgbClr val="67562B"/>
                </a:solidFill>
                <a:latin typeface="Comic Sans MS" pitchFamily="66" charset="0"/>
              </a:rPr>
              <a:t>mmHg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. Que volume ocuparia amostra sob 0°C e 800 </a:t>
            </a:r>
            <a:r>
              <a:rPr lang="pt-BR" sz="2500" b="1" dirty="0" err="1" smtClean="0">
                <a:solidFill>
                  <a:srgbClr val="67562B"/>
                </a:solidFill>
                <a:latin typeface="Comic Sans MS" pitchFamily="66" charset="0"/>
              </a:rPr>
              <a:t>mmHg</a:t>
            </a:r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?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157163" y="79375"/>
            <a:ext cx="5710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r>
              <a:rPr lang="pt-BR" sz="3500" dirty="0" smtClean="0">
                <a:solidFill>
                  <a:srgbClr val="67562B"/>
                </a:solidFill>
                <a:latin typeface="Forte" pitchFamily="66" charset="0"/>
              </a:rPr>
              <a:t>Exercícios</a:t>
            </a:r>
            <a:endParaRPr lang="pt-BR" sz="3500" dirty="0">
              <a:solidFill>
                <a:srgbClr val="67562B"/>
              </a:solidFill>
              <a:latin typeface="Forte" pitchFamily="66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2807930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a) 20,2 ml</a:t>
            </a:r>
            <a:r>
              <a:rPr lang="pt-BR" sz="2500" b="1" dirty="0" smtClean="0">
                <a:solidFill>
                  <a:srgbClr val="57320D"/>
                </a:solidFill>
                <a:latin typeface="Comic Sans MS" pitchFamily="66" charset="0"/>
                <a:sym typeface="Wingdings 3" pitchFamily="18" charset="2"/>
              </a:rPr>
              <a:t>	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3456002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</a:rPr>
              <a:t>b) 19,5 ml</a:t>
            </a:r>
            <a:endParaRPr lang="pt-BR" sz="25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4104074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c) 18,2 ml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4725144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d) 12,5 ml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-36512" y="5301208"/>
            <a:ext cx="87852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74625" indent="-174625"/>
            <a:r>
              <a:rPr lang="pt-BR" sz="2500" b="1" dirty="0" smtClean="0">
                <a:solidFill>
                  <a:srgbClr val="67562B"/>
                </a:solidFill>
                <a:latin typeface="Comic Sans MS" pitchFamily="66" charset="0"/>
                <a:sym typeface="Wingdings 3" pitchFamily="18" charset="2"/>
              </a:rPr>
              <a:t>e) 10,2 ml</a:t>
            </a:r>
            <a:endParaRPr lang="pt-BR" sz="2500" b="1" dirty="0">
              <a:solidFill>
                <a:srgbClr val="67562B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8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Canyon">
  <a:themeElements>
    <a:clrScheme name="Canyon 8">
      <a:dk1>
        <a:srgbClr val="C5B595"/>
      </a:dk1>
      <a:lt1>
        <a:srgbClr val="FFFFFF"/>
      </a:lt1>
      <a:dk2>
        <a:srgbClr val="CFC0A5"/>
      </a:dk2>
      <a:lt2>
        <a:srgbClr val="DAD79C"/>
      </a:lt2>
      <a:accent1>
        <a:srgbClr val="816B35"/>
      </a:accent1>
      <a:accent2>
        <a:srgbClr val="FF9933"/>
      </a:accent2>
      <a:accent3>
        <a:srgbClr val="E4DCCF"/>
      </a:accent3>
      <a:accent4>
        <a:srgbClr val="DADADA"/>
      </a:accent4>
      <a:accent5>
        <a:srgbClr val="C1BAAE"/>
      </a:accent5>
      <a:accent6>
        <a:srgbClr val="E78A2D"/>
      </a:accent6>
      <a:hlink>
        <a:srgbClr val="0066CC"/>
      </a:hlink>
      <a:folHlink>
        <a:srgbClr val="009900"/>
      </a:folHlink>
    </a:clrScheme>
    <a:fontScheme name="Cany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nyon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nyon 8">
        <a:dk1>
          <a:srgbClr val="C5B595"/>
        </a:dk1>
        <a:lt1>
          <a:srgbClr val="FFFFFF"/>
        </a:lt1>
        <a:dk2>
          <a:srgbClr val="CFC0A5"/>
        </a:dk2>
        <a:lt2>
          <a:srgbClr val="DAD79C"/>
        </a:lt2>
        <a:accent1>
          <a:srgbClr val="816B35"/>
        </a:accent1>
        <a:accent2>
          <a:srgbClr val="FF9933"/>
        </a:accent2>
        <a:accent3>
          <a:srgbClr val="E4DCCF"/>
        </a:accent3>
        <a:accent4>
          <a:srgbClr val="DADADA"/>
        </a:accent4>
        <a:accent5>
          <a:srgbClr val="C1BAAE"/>
        </a:accent5>
        <a:accent6>
          <a:srgbClr val="E78A2D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Órbita">
  <a:themeElements>
    <a:clrScheme name="Órbita 11">
      <a:dk1>
        <a:srgbClr val="FF9900"/>
      </a:dk1>
      <a:lt1>
        <a:srgbClr val="FFFFFF"/>
      </a:lt1>
      <a:dk2>
        <a:srgbClr val="993300"/>
      </a:dk2>
      <a:lt2>
        <a:srgbClr val="B2B2B2"/>
      </a:lt2>
      <a:accent1>
        <a:srgbClr val="FFC46D"/>
      </a:accent1>
      <a:accent2>
        <a:srgbClr val="FFCF89"/>
      </a:accent2>
      <a:accent3>
        <a:srgbClr val="CAADAA"/>
      </a:accent3>
      <a:accent4>
        <a:srgbClr val="DADADA"/>
      </a:accent4>
      <a:accent5>
        <a:srgbClr val="FFDEBA"/>
      </a:accent5>
      <a:accent6>
        <a:srgbClr val="E7BB7C"/>
      </a:accent6>
      <a:hlink>
        <a:srgbClr val="FFFFCC"/>
      </a:hlink>
      <a:folHlink>
        <a:srgbClr val="FFCC66"/>
      </a:folHlink>
    </a:clrScheme>
    <a:fontScheme name="Órb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Órbita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Órbita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10">
        <a:dk1>
          <a:srgbClr val="010199"/>
        </a:dk1>
        <a:lt1>
          <a:srgbClr val="FFFFFF"/>
        </a:lt1>
        <a:dk2>
          <a:srgbClr val="9933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CAAD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11">
        <a:dk1>
          <a:srgbClr val="FF9900"/>
        </a:dk1>
        <a:lt1>
          <a:srgbClr val="FFFFFF"/>
        </a:lt1>
        <a:dk2>
          <a:srgbClr val="993300"/>
        </a:dk2>
        <a:lt2>
          <a:srgbClr val="B2B2B2"/>
        </a:lt2>
        <a:accent1>
          <a:srgbClr val="FFC46D"/>
        </a:accent1>
        <a:accent2>
          <a:srgbClr val="FFCF89"/>
        </a:accent2>
        <a:accent3>
          <a:srgbClr val="CAADAA"/>
        </a:accent3>
        <a:accent4>
          <a:srgbClr val="DADADA"/>
        </a:accent4>
        <a:accent5>
          <a:srgbClr val="FFDEBA"/>
        </a:accent5>
        <a:accent6>
          <a:srgbClr val="E7BB7C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12">
        <a:dk1>
          <a:srgbClr val="CFC1A5"/>
        </a:dk1>
        <a:lt1>
          <a:srgbClr val="FFFFFF"/>
        </a:lt1>
        <a:dk2>
          <a:srgbClr val="C5B291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FD5C7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13">
        <a:dk1>
          <a:srgbClr val="CFC1A5"/>
        </a:dk1>
        <a:lt1>
          <a:srgbClr val="FFFFFF"/>
        </a:lt1>
        <a:dk2>
          <a:srgbClr val="CBBB9D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E2DACC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Órbita 11">
    <a:dk1>
      <a:srgbClr val="FF9900"/>
    </a:dk1>
    <a:lt1>
      <a:srgbClr val="FFFFFF"/>
    </a:lt1>
    <a:dk2>
      <a:srgbClr val="993300"/>
    </a:dk2>
    <a:lt2>
      <a:srgbClr val="B2B2B2"/>
    </a:lt2>
    <a:accent1>
      <a:srgbClr val="FFC46D"/>
    </a:accent1>
    <a:accent2>
      <a:srgbClr val="FFCF89"/>
    </a:accent2>
    <a:accent3>
      <a:srgbClr val="CAADAA"/>
    </a:accent3>
    <a:accent4>
      <a:srgbClr val="DADADA"/>
    </a:accent4>
    <a:accent5>
      <a:srgbClr val="FFDEBA"/>
    </a:accent5>
    <a:accent6>
      <a:srgbClr val="E7BB7C"/>
    </a:accent6>
    <a:hlink>
      <a:srgbClr val="FFFFCC"/>
    </a:hlink>
    <a:folHlink>
      <a:srgbClr val="FFCC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1158</TotalTime>
  <Words>557</Words>
  <Application>Microsoft Office PowerPoint</Application>
  <PresentationFormat>Apresentação na tela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Canyon</vt:lpstr>
      <vt:lpstr>Órbita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FAMILIAOLIVEIRA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Renato Oliveira</dc:creator>
  <cp:lastModifiedBy>Ribamar</cp:lastModifiedBy>
  <cp:revision>138</cp:revision>
  <dcterms:created xsi:type="dcterms:W3CDTF">2006-01-24T14:54:55Z</dcterms:created>
  <dcterms:modified xsi:type="dcterms:W3CDTF">2011-01-15T18:05:37Z</dcterms:modified>
</cp:coreProperties>
</file>